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75" r:id="rId4"/>
    <p:sldId id="278" r:id="rId5"/>
    <p:sldId id="258" r:id="rId6"/>
    <p:sldId id="276" r:id="rId7"/>
    <p:sldId id="259" r:id="rId8"/>
    <p:sldId id="260" r:id="rId9"/>
    <p:sldId id="261" r:id="rId10"/>
    <p:sldId id="262" r:id="rId11"/>
    <p:sldId id="271" r:id="rId12"/>
    <p:sldId id="284" r:id="rId13"/>
    <p:sldId id="265" r:id="rId14"/>
    <p:sldId id="270" r:id="rId15"/>
    <p:sldId id="287" r:id="rId16"/>
    <p:sldId id="290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11C6-407A-4F7D-B33C-A385DCB6C591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122A5-25E8-471B-9FFE-67756E8E4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22A5-25E8-471B-9FFE-67756E8E41A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3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9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1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9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4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7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41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3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43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92F0-811B-421F-8914-0C57253E7165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6AA5-3330-4CC5-B023-B6A5340C0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3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college-edu.ru/stud/learning-plans/advert/final-state-certification/&#1056;&#1077;&#1094;&#1077;&#1085;&#1079;&#1080;&#1103;%20&#1085;&#1072;%20&#1042;&#1050;&#1056;.doc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-edu.ru/stud/practice/&#1043;&#1088;&#1072;&#1092;&#1080;&#1082;%20&#1091;&#1095;.&#1087;&#1088;%20(&#1086;&#1095;&#1085;&#1072;&#1103;%20&#1074;&#1077;&#1089;&#1085;&#1072;%202017)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ollege-edu.ru/stud/practice/&#1043;&#1088;&#1072;&#1092;&#1080;&#1082;%20&#1091;&#1095;.&#1087;&#1088;%20(&#1086;&#1095;&#1085;&#1072;&#1103;%20&#1074;&#1077;&#1089;&#1085;&#1072;%202017).pdf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llege-edu.ru/stud/practice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13411"/>
            <a:ext cx="6444208" cy="64807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25.02.2019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71148" y="1657486"/>
            <a:ext cx="8728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Добро </a:t>
            </a:r>
            <a:endParaRPr lang="en-US" sz="8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пожаловать !</a:t>
            </a:r>
            <a:endParaRPr lang="ru-RU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/>
              <a:t>Собрание выпускных групп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9579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Выпускная квалификационная работа (ВКР)</a:t>
            </a:r>
            <a:endParaRPr lang="ru-RU" sz="36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57530" y="3488156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80713"/>
            <a:ext cx="8892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ВКР: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1)Титульный лист 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2)Задание на ВКР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3)Содержание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4)Сама работа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5)Список использованной литературы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6)Приложения (при наличии)</a:t>
            </a:r>
          </a:p>
          <a:p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)Последний лист (с расчётами)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(Формы в положении)</a:t>
            </a: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8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4000" i="1" u="sng" dirty="0" smtClean="0"/>
              <a:t>Академические/финансовые долги </a:t>
            </a:r>
            <a:endParaRPr lang="ru-RU" sz="40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57530" y="3488156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923" y="4437966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446" y="1427732"/>
            <a:ext cx="90145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академические и финансовые долги должны быть ликвидированы в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17.05  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имеющие задолженности будут отчислены до защиты ВКР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6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9264" y="0"/>
            <a:ext cx="6624736" cy="1131533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Выпускная квалификационная работа (ВКР) </a:t>
            </a:r>
            <a:r>
              <a:rPr lang="ru-RU" sz="3600" i="1" u="sng" dirty="0" smtClean="0">
                <a:solidFill>
                  <a:srgbClr val="FF0000"/>
                </a:solidFill>
              </a:rPr>
              <a:t>Структура </a:t>
            </a:r>
            <a:endParaRPr lang="ru-RU" sz="3600" i="1" u="sng" dirty="0">
              <a:solidFill>
                <a:srgbClr val="FF0000"/>
              </a:solidFill>
            </a:endParaRPr>
          </a:p>
        </p:txBody>
      </p:sp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00" y="1486150"/>
            <a:ext cx="91085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Объем </a:t>
            </a:r>
            <a:r>
              <a:rPr lang="ru-RU" sz="2800" b="1" dirty="0"/>
              <a:t>работы должен составлять не менее 50 страниц формата А4.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1)титульный </a:t>
            </a:r>
            <a:r>
              <a:rPr lang="ru-RU" sz="2800" dirty="0">
                <a:solidFill>
                  <a:srgbClr val="FF0000"/>
                </a:solidFill>
              </a:rPr>
              <a:t>лист </a:t>
            </a:r>
            <a:r>
              <a:rPr lang="ru-RU" sz="2800" dirty="0"/>
              <a:t>(Приложение 1);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2)задание </a:t>
            </a:r>
            <a:r>
              <a:rPr lang="ru-RU" sz="2800" dirty="0">
                <a:solidFill>
                  <a:srgbClr val="FF0000"/>
                </a:solidFill>
              </a:rPr>
              <a:t>на ВКР </a:t>
            </a:r>
            <a:r>
              <a:rPr lang="ru-RU" sz="2800" dirty="0"/>
              <a:t>(Приложение 2</a:t>
            </a:r>
            <a:r>
              <a:rPr lang="ru-RU" sz="2800" dirty="0" smtClean="0"/>
              <a:t>)-</a:t>
            </a:r>
            <a:r>
              <a:rPr lang="ru-RU" sz="2000" b="1" dirty="0" smtClean="0"/>
              <a:t>выдается руководителем ВКР </a:t>
            </a:r>
            <a:endParaRPr lang="ru-RU" sz="2000" b="1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3)содержание </a:t>
            </a:r>
            <a:r>
              <a:rPr lang="ru-RU" sz="2800" dirty="0"/>
              <a:t>(Приложение 3)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4) введение-</a:t>
            </a:r>
            <a:r>
              <a:rPr lang="ru-RU" sz="2000" b="1" dirty="0"/>
              <a:t>2-3 страниц машинописного текста </a:t>
            </a:r>
            <a:r>
              <a:rPr lang="ru-RU" sz="2000" b="1" dirty="0" smtClean="0"/>
              <a:t> </a:t>
            </a:r>
            <a:endParaRPr lang="ru-RU" sz="2000" b="1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5) </a:t>
            </a:r>
            <a:r>
              <a:rPr lang="ru-RU" sz="2800" dirty="0">
                <a:solidFill>
                  <a:srgbClr val="FF0000"/>
                </a:solidFill>
              </a:rPr>
              <a:t>основная </a:t>
            </a:r>
            <a:r>
              <a:rPr lang="ru-RU" sz="2800" dirty="0" smtClean="0">
                <a:solidFill>
                  <a:srgbClr val="FF0000"/>
                </a:solidFill>
              </a:rPr>
              <a:t>часть </a:t>
            </a:r>
            <a:r>
              <a:rPr lang="ru-RU" sz="2400" dirty="0" smtClean="0"/>
              <a:t>– </a:t>
            </a:r>
            <a:r>
              <a:rPr lang="ru-RU" sz="2400" b="1" dirty="0" smtClean="0"/>
              <a:t>теоретический </a:t>
            </a:r>
            <a:r>
              <a:rPr lang="ru-RU" sz="2400" b="1" dirty="0"/>
              <a:t>и </a:t>
            </a:r>
            <a:r>
              <a:rPr lang="ru-RU" sz="2400" b="1" dirty="0" smtClean="0"/>
              <a:t>практический раздел.</a:t>
            </a:r>
            <a:r>
              <a:rPr lang="ru-RU" sz="2400" b="1" dirty="0"/>
              <a:t> Каждая глава должна завершаться выводами объемом не менее ½ страницы с </a:t>
            </a:r>
            <a:r>
              <a:rPr lang="ru-RU" sz="2400" b="1" dirty="0" smtClean="0"/>
              <a:t>результатами </a:t>
            </a:r>
            <a:r>
              <a:rPr lang="ru-RU" sz="2400" b="1" dirty="0"/>
              <a:t>данной </a:t>
            </a:r>
            <a:r>
              <a:rPr lang="ru-RU" sz="2400" b="1" dirty="0" smtClean="0"/>
              <a:t>главы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6) </a:t>
            </a:r>
            <a:r>
              <a:rPr lang="ru-RU" sz="2800" dirty="0">
                <a:solidFill>
                  <a:srgbClr val="FF0000"/>
                </a:solidFill>
              </a:rPr>
              <a:t>заключение</a:t>
            </a:r>
            <a:r>
              <a:rPr lang="ru-RU" sz="2800" dirty="0"/>
              <a:t>;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7) </a:t>
            </a:r>
            <a:r>
              <a:rPr lang="ru-RU" sz="2800" dirty="0">
                <a:solidFill>
                  <a:srgbClr val="FF0000"/>
                </a:solidFill>
              </a:rPr>
              <a:t>список использованных источников </a:t>
            </a:r>
            <a:r>
              <a:rPr lang="ru-RU" sz="2800" dirty="0"/>
              <a:t>(Приложение 4);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8)приложения</a:t>
            </a:r>
            <a:r>
              <a:rPr lang="ru-RU" sz="2800" dirty="0"/>
              <a:t>;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9)последний </a:t>
            </a:r>
            <a:r>
              <a:rPr lang="ru-RU" sz="2800" dirty="0">
                <a:solidFill>
                  <a:srgbClr val="FF0000"/>
                </a:solidFill>
              </a:rPr>
              <a:t>лист ВКР </a:t>
            </a:r>
            <a:r>
              <a:rPr lang="ru-RU" sz="2800" dirty="0"/>
              <a:t>(Приложение 5). </a:t>
            </a:r>
          </a:p>
        </p:txBody>
      </p:sp>
    </p:spTree>
    <p:extLst>
      <p:ext uri="{BB962C8B-B14F-4D97-AF65-F5344CB8AC3E}">
        <p14:creationId xmlns:p14="http://schemas.microsoft.com/office/powerpoint/2010/main" val="200324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6905131" cy="864096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Выпускная квалификационная работа (ВКР)</a:t>
            </a:r>
            <a:endParaRPr lang="ru-RU" sz="36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57530" y="3488156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781" y="1313633"/>
            <a:ext cx="8835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ецензии</a:t>
            </a:r>
          </a:p>
          <a:p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http://www.college-edu.ru/stud/learning-plans/advert/final-state-certification/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Рецензия%20на%20ВКР.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doc</a:t>
            </a:r>
            <a:endParaRPr lang="ru-RU" sz="16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ВКР совместно со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студентом-выпускником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emosistema.ru/published/publicdata/WEBASYST/attachments/SC/products_pictures/1uc1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048" y="2367477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0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Выпускная квалификационная работа (ВКР)</a:t>
            </a:r>
            <a:endParaRPr lang="ru-RU" sz="36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57530" y="3488156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472" y="1977379"/>
            <a:ext cx="757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Готовая, прошитая работа с отзывом и рецензией должна быть представлена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предзащите</a:t>
            </a:r>
            <a:endParaRPr lang="ru-RU" sz="36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Защита (ВКР)</a:t>
            </a:r>
            <a:endParaRPr lang="ru-RU" sz="3600" i="1" u="sng" dirty="0"/>
          </a:p>
        </p:txBody>
      </p:sp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0" y="7965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000" y="1903949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На защиту </a:t>
            </a:r>
            <a:r>
              <a:rPr lang="ru-RU" sz="3200" dirty="0"/>
              <a:t>ВКР </a:t>
            </a:r>
            <a:r>
              <a:rPr lang="ru-RU" sz="3200" dirty="0" smtClean="0">
                <a:solidFill>
                  <a:srgbClr val="FF0000"/>
                </a:solidFill>
              </a:rPr>
              <a:t>отводится 0,3 </a:t>
            </a:r>
            <a:r>
              <a:rPr lang="ru-RU" sz="3200" dirty="0">
                <a:solidFill>
                  <a:srgbClr val="FF0000"/>
                </a:solidFill>
              </a:rPr>
              <a:t>академического часа</a:t>
            </a:r>
            <a:r>
              <a:rPr lang="ru-RU" sz="3200" dirty="0"/>
              <a:t>. Процедура </a:t>
            </a:r>
            <a:r>
              <a:rPr lang="ru-RU" sz="3200" dirty="0" smtClean="0"/>
              <a:t>защиты включает </a:t>
            </a:r>
            <a:r>
              <a:rPr lang="ru-RU" sz="3200" dirty="0">
                <a:solidFill>
                  <a:srgbClr val="FF0000"/>
                </a:solidFill>
              </a:rPr>
              <a:t>доклад обучающегося (не </a:t>
            </a:r>
            <a:r>
              <a:rPr lang="ru-RU" sz="3200">
                <a:solidFill>
                  <a:srgbClr val="FF0000"/>
                </a:solidFill>
              </a:rPr>
              <a:t>более </a:t>
            </a:r>
            <a:r>
              <a:rPr lang="ru-RU" sz="3200" smtClean="0">
                <a:solidFill>
                  <a:srgbClr val="FF0000"/>
                </a:solidFill>
              </a:rPr>
              <a:t>3 </a:t>
            </a:r>
            <a:r>
              <a:rPr lang="ru-RU" sz="3200" dirty="0">
                <a:solidFill>
                  <a:srgbClr val="FF0000"/>
                </a:solidFill>
              </a:rPr>
              <a:t>минут), чтение </a:t>
            </a:r>
            <a:r>
              <a:rPr lang="ru-RU" sz="3200" dirty="0" smtClean="0">
                <a:solidFill>
                  <a:srgbClr val="FF0000"/>
                </a:solidFill>
              </a:rPr>
              <a:t>отзыва </a:t>
            </a:r>
            <a:r>
              <a:rPr lang="ru-RU" sz="3200" dirty="0">
                <a:solidFill>
                  <a:srgbClr val="FF0000"/>
                </a:solidFill>
              </a:rPr>
              <a:t>и </a:t>
            </a:r>
            <a:r>
              <a:rPr lang="ru-RU" sz="3200" dirty="0" smtClean="0">
                <a:solidFill>
                  <a:srgbClr val="FF0000"/>
                </a:solidFill>
              </a:rPr>
              <a:t>рецензии, вопросы </a:t>
            </a:r>
            <a:r>
              <a:rPr lang="ru-RU" sz="3200" dirty="0">
                <a:solidFill>
                  <a:srgbClr val="FF0000"/>
                </a:solidFill>
              </a:rPr>
              <a:t>членов комиссии, ответы обучающегося.</a:t>
            </a:r>
          </a:p>
          <a:p>
            <a:r>
              <a:rPr lang="ru-RU" sz="3200" dirty="0"/>
              <a:t>Во время доклада </a:t>
            </a:r>
            <a:r>
              <a:rPr lang="ru-RU" sz="3200" dirty="0">
                <a:solidFill>
                  <a:srgbClr val="FF0000"/>
                </a:solidFill>
              </a:rPr>
              <a:t>обучающийся может использовать подготовленный наглядный материал</a:t>
            </a:r>
            <a:r>
              <a:rPr lang="ru-RU" sz="3200" dirty="0"/>
              <a:t>, в том числе с применением информационно-коммуникативных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7320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Защита (ВКР)</a:t>
            </a:r>
            <a:endParaRPr lang="ru-RU" sz="3600" i="1" u="sng" dirty="0"/>
          </a:p>
        </p:txBody>
      </p:sp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000" y="1903949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определении оценки по защите ВКР учитываются: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качество устного доклада выпускника,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свободное владение материалом ВКР,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глубина и точность ответов на вопросы,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отзыв руководителя и рецензия. </a:t>
            </a:r>
          </a:p>
        </p:txBody>
      </p:sp>
    </p:spTree>
    <p:extLst>
      <p:ext uri="{BB962C8B-B14F-4D97-AF65-F5344CB8AC3E}">
        <p14:creationId xmlns:p14="http://schemas.microsoft.com/office/powerpoint/2010/main" val="6696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444208" cy="706090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Защита (ВКР)</a:t>
            </a:r>
            <a:endParaRPr lang="ru-RU" sz="3600" i="1" u="sng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7809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Обучающийся </a:t>
            </a:r>
            <a:r>
              <a:rPr lang="ru-RU" sz="5100" b="1" dirty="0" smtClean="0"/>
              <a:t>не </a:t>
            </a:r>
            <a:r>
              <a:rPr lang="ru-RU" sz="5100" b="1" dirty="0"/>
              <a:t>выполнивший ВКР, не явившийся на защиту ВКР </a:t>
            </a:r>
            <a:r>
              <a:rPr lang="ru-RU" sz="5100" b="1" dirty="0">
                <a:solidFill>
                  <a:srgbClr val="FF0000"/>
                </a:solidFill>
              </a:rPr>
              <a:t>по </a:t>
            </a:r>
            <a:r>
              <a:rPr lang="ru-RU" sz="5100" b="1" dirty="0" smtClean="0">
                <a:solidFill>
                  <a:srgbClr val="FF0000"/>
                </a:solidFill>
              </a:rPr>
              <a:t>неуважительной </a:t>
            </a:r>
            <a:r>
              <a:rPr lang="ru-RU" sz="5100" b="1" dirty="0">
                <a:solidFill>
                  <a:srgbClr val="FF0000"/>
                </a:solidFill>
              </a:rPr>
              <a:t>причине </a:t>
            </a:r>
            <a:r>
              <a:rPr lang="ru-RU" sz="5100" b="1" dirty="0"/>
              <a:t>или получивший оценку «неудовлетворительно» при её защите, </a:t>
            </a:r>
            <a:r>
              <a:rPr lang="ru-RU" sz="5100" b="1" dirty="0" smtClean="0"/>
              <a:t>отчисляется</a:t>
            </a:r>
            <a:r>
              <a:rPr lang="ru-RU" sz="5100" b="1" dirty="0"/>
              <a:t>, и </a:t>
            </a:r>
            <a:r>
              <a:rPr lang="ru-RU" sz="5100" b="1" dirty="0">
                <a:solidFill>
                  <a:srgbClr val="FF0000"/>
                </a:solidFill>
              </a:rPr>
              <a:t>ему выдается справка </a:t>
            </a:r>
            <a:r>
              <a:rPr lang="ru-RU" dirty="0"/>
              <a:t>об обучении или периоде обучения по установленному </a:t>
            </a:r>
            <a:r>
              <a:rPr lang="ru-RU" dirty="0" smtClean="0"/>
              <a:t>колледжем </a:t>
            </a:r>
            <a:r>
              <a:rPr lang="ru-RU" dirty="0"/>
              <a:t>образцу. </a:t>
            </a:r>
          </a:p>
          <a:p>
            <a:r>
              <a:rPr lang="ru-RU" dirty="0" smtClean="0"/>
              <a:t>Порядок </a:t>
            </a:r>
            <a:r>
              <a:rPr lang="ru-RU" dirty="0"/>
              <a:t>прохождения повторной защиты </a:t>
            </a:r>
            <a:r>
              <a:rPr lang="ru-RU" sz="5800" dirty="0"/>
              <a:t>ВКР </a:t>
            </a:r>
            <a:r>
              <a:rPr lang="ru-RU" sz="5800" b="1" dirty="0"/>
              <a:t>для обучающихся, получивших при защите ВКР оценку «неудовлетворительно» или не явившихся на защиту </a:t>
            </a:r>
            <a:r>
              <a:rPr lang="ru-RU" sz="5800" b="1" dirty="0">
                <a:solidFill>
                  <a:srgbClr val="FF0000"/>
                </a:solidFill>
              </a:rPr>
              <a:t>по </a:t>
            </a:r>
            <a:r>
              <a:rPr lang="ru-RU" sz="5800" b="1" dirty="0" smtClean="0">
                <a:solidFill>
                  <a:srgbClr val="FF0000"/>
                </a:solidFill>
              </a:rPr>
              <a:t>уважительной причине</a:t>
            </a:r>
            <a:r>
              <a:rPr lang="ru-RU" sz="5800" b="1" dirty="0">
                <a:solidFill>
                  <a:srgbClr val="FF0000"/>
                </a:solidFill>
              </a:rPr>
              <a:t> </a:t>
            </a:r>
            <a:r>
              <a:rPr lang="ru-RU" sz="5800" b="1" dirty="0" smtClean="0">
                <a:solidFill>
                  <a:srgbClr val="FF0000"/>
                </a:solidFill>
              </a:rPr>
              <a:t>документально </a:t>
            </a:r>
            <a:r>
              <a:rPr lang="ru-RU" sz="5800" b="1" dirty="0">
                <a:solidFill>
                  <a:srgbClr val="FF0000"/>
                </a:solidFill>
              </a:rPr>
              <a:t>подтвержденных)</a:t>
            </a:r>
            <a:r>
              <a:rPr lang="ru-RU" sz="5800" b="1" dirty="0"/>
              <a:t> определяется колледжем, но </a:t>
            </a:r>
            <a:r>
              <a:rPr lang="ru-RU" sz="5800" b="1" dirty="0">
                <a:solidFill>
                  <a:srgbClr val="FF0000"/>
                </a:solidFill>
              </a:rPr>
              <a:t>не ранее, чем через шесть месяцев </a:t>
            </a:r>
            <a:r>
              <a:rPr lang="ru-RU" sz="5800" b="1" dirty="0" smtClean="0">
                <a:solidFill>
                  <a:srgbClr val="FF0000"/>
                </a:solidFill>
              </a:rPr>
              <a:t>после </a:t>
            </a:r>
            <a:r>
              <a:rPr lang="ru-RU" sz="5800" b="1" dirty="0">
                <a:solidFill>
                  <a:srgbClr val="FF0000"/>
                </a:solidFill>
              </a:rPr>
              <a:t>защиты выпускной квалификационной работы впервые. </a:t>
            </a:r>
          </a:p>
        </p:txBody>
      </p:sp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3753"/>
            <a:ext cx="2062469" cy="1032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306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993" y="-35443"/>
            <a:ext cx="8229600" cy="656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1)2-8.03                  (ДП-301      16-22.03)-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- сессия, уход на практику</a:t>
            </a:r>
          </a:p>
          <a:p>
            <a:r>
              <a:rPr lang="ru-RU" dirty="0" smtClean="0"/>
              <a:t>2)1-5.04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- защита 1 главы ВКР( руководителю ВКР)</a:t>
            </a:r>
          </a:p>
          <a:p>
            <a:r>
              <a:rPr lang="ru-RU" dirty="0" smtClean="0"/>
              <a:t>3)9-15.05</a:t>
            </a:r>
          </a:p>
          <a:p>
            <a:pPr marL="0" indent="0">
              <a:buNone/>
            </a:pPr>
            <a:r>
              <a:rPr lang="ru-RU" dirty="0" smtClean="0"/>
              <a:t>                                  - защита 2 ,остальных глав ВКР(комиссии)</a:t>
            </a:r>
          </a:p>
          <a:p>
            <a:r>
              <a:rPr lang="ru-RU" dirty="0" smtClean="0"/>
              <a:t>4)20-22.02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     - сдача документов по практике,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23-25.05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     -  модульные экзамены + защита практики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5)10.06</a:t>
            </a: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   </a:t>
            </a:r>
            <a:r>
              <a:rPr lang="ru-RU" dirty="0" smtClean="0"/>
              <a:t>- предзащита ВКР( комиссии</a:t>
            </a:r>
            <a:r>
              <a:rPr lang="ru-RU" dirty="0" smtClean="0"/>
              <a:t>)+ сдача сшитых дипломных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dirty="0" smtClean="0"/>
              <a:t>работ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7)  15-22.06 	     - защита ВКР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8) 1-5.07           - вручение дипломов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35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6789"/>
            <a:ext cx="6905131" cy="1636088"/>
          </a:xfrm>
        </p:spPr>
        <p:txBody>
          <a:bodyPr>
            <a:noAutofit/>
          </a:bodyPr>
          <a:lstStyle/>
          <a:p>
            <a:r>
              <a:rPr lang="ru-RU" sz="4000" i="1" u="sng" dirty="0" smtClean="0"/>
              <a:t>Академические/финансовые долги </a:t>
            </a:r>
            <a:endParaRPr lang="ru-RU" sz="40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57530" y="3488156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336" y="1829529"/>
            <a:ext cx="7071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академические и финансовые долги должны быть ликвидированы в срок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сессии</a:t>
            </a:r>
          </a:p>
        </p:txBody>
      </p:sp>
    </p:spTree>
    <p:extLst>
      <p:ext uri="{BB962C8B-B14F-4D97-AF65-F5344CB8AC3E}">
        <p14:creationId xmlns:p14="http://schemas.microsoft.com/office/powerpoint/2010/main" val="226104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7646" y="-413778"/>
            <a:ext cx="6444208" cy="1636088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Практика</a:t>
            </a:r>
            <a:endParaRPr lang="ru-RU" sz="5400" i="1" u="sng" dirty="0"/>
          </a:p>
        </p:txBody>
      </p:sp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769772" y="764703"/>
            <a:ext cx="8230212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–</a:t>
            </a:r>
          </a:p>
          <a:p>
            <a:r>
              <a:rPr lang="ru-RU" sz="6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9.03(23.03)-19.04</a:t>
            </a:r>
          </a:p>
          <a:p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Преддипломная практика-</a:t>
            </a:r>
          </a:p>
          <a:p>
            <a:r>
              <a:rPr lang="ru-RU" sz="6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20.04-17.05</a:t>
            </a:r>
          </a:p>
          <a:p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студентам, практика,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(виды практик, сроки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http://www.college-edu.ru/stud/practice/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График%20уч.пр%20(очная%20весна%202017).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pdf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5935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8667" y="-6789"/>
            <a:ext cx="6444208" cy="1636088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Практика</a:t>
            </a:r>
            <a:endParaRPr lang="ru-RU" sz="5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71148" y="1657486"/>
            <a:ext cx="87288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заполнения</a:t>
            </a:r>
          </a:p>
          <a:p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Какой?</a:t>
            </a: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7408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7069" y="278173"/>
            <a:ext cx="6444208" cy="1636088"/>
          </a:xfrm>
        </p:spPr>
        <p:txBody>
          <a:bodyPr>
            <a:normAutofit fontScale="90000"/>
          </a:bodyPr>
          <a:lstStyle/>
          <a:p>
            <a:r>
              <a:rPr lang="ru-RU" sz="5400" i="1" u="sng" dirty="0" smtClean="0"/>
              <a:t>Практика</a:t>
            </a:r>
            <a:br>
              <a:rPr lang="ru-RU" sz="5400" i="1" u="sng" dirty="0" smtClean="0"/>
            </a:b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найти </a:t>
            </a:r>
            <a:b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71148" y="1657486"/>
            <a:ext cx="87288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студентам, практика,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(виды практик, сроки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http://www.college-edu.ru/stud/practice/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График%20уч.пр%20(очная%20весна%202017).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pdf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/>
          <a:srcRect l="-42106" t="-46667" r="-48850" b="-43813"/>
          <a:stretch/>
        </p:blipFill>
        <p:spPr>
          <a:xfrm>
            <a:off x="-4068960" y="-1107504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0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8667" y="-6789"/>
            <a:ext cx="6444208" cy="1636088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Практика</a:t>
            </a:r>
            <a:endParaRPr lang="ru-RU" sz="5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308472" y="1498294"/>
            <a:ext cx="8718792" cy="508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прохождение практики </a:t>
            </a:r>
          </a:p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практику</a:t>
            </a:r>
          </a:p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прохождения практики </a:t>
            </a:r>
          </a:p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</a:t>
            </a:r>
          </a:p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Отзыв-характеристика</a:t>
            </a:r>
          </a:p>
          <a:p>
            <a:pPr marL="742950" indent="-742950">
              <a:buAutoNum type="arabicParenR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+ выполненное задание </a:t>
            </a:r>
          </a:p>
          <a:p>
            <a:pPr marL="742950" indent="-742950">
              <a:buAutoNum type="arabicParenR"/>
            </a:pP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http://www.college-edu.ru/stud/practice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2515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8667" y="-6789"/>
            <a:ext cx="6444208" cy="1636088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Практика</a:t>
            </a:r>
            <a:endParaRPr lang="ru-RU" sz="5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51520" y="1580784"/>
            <a:ext cx="874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практики будет проходить в 2 этапа 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этап: Проверка пакета документов на правильность заполнения (17-19 мая)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этап: Защита отчётов на модульном экзамене 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(работа комиссии)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защиты практики будет размещен на сайте</a:t>
            </a:r>
          </a:p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6431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8667" y="-6789"/>
            <a:ext cx="6444208" cy="1636088"/>
          </a:xfrm>
        </p:spPr>
        <p:txBody>
          <a:bodyPr>
            <a:normAutofit fontScale="90000"/>
          </a:bodyPr>
          <a:lstStyle/>
          <a:p>
            <a:r>
              <a:rPr lang="ru-RU" sz="5400" i="1" u="sng" dirty="0" smtClean="0"/>
              <a:t>Квалификационные экзамены (модульные)</a:t>
            </a:r>
            <a:endParaRPr lang="ru-RU" sz="5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90"/>
          <a:stretch/>
        </p:blipFill>
        <p:spPr>
          <a:xfrm>
            <a:off x="28875" y="3501008"/>
            <a:ext cx="9144000" cy="3369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43040"/>
            <a:ext cx="2615952" cy="2362532"/>
          </a:xfrm>
          <a:prstGeom prst="rect">
            <a:avLst/>
          </a:prstGeom>
        </p:spPr>
      </p:pic>
      <p:pic>
        <p:nvPicPr>
          <p:cNvPr id="6" name="Picture 8" descr="C:\Users\синий\Desktop\ввввв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372150" cy="11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764703"/>
            <a:ext cx="6444208" cy="6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8078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472" y="1977379"/>
            <a:ext cx="8835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экзамены будут совмещены с защитой практики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подготовки и график </a:t>
            </a: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экзаменов </a:t>
            </a:r>
            <a:endParaRPr lang="ru-RU" sz="36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размещены на сайте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позднее чем за 2 недели до </a:t>
            </a:r>
          </a:p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55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593</Words>
  <Application>Microsoft Office PowerPoint</Application>
  <PresentationFormat>Экран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25.02.2019</vt:lpstr>
      <vt:lpstr>СРОКИ</vt:lpstr>
      <vt:lpstr>Академические/финансовые долги </vt:lpstr>
      <vt:lpstr>Практика</vt:lpstr>
      <vt:lpstr>Практика</vt:lpstr>
      <vt:lpstr>Практика Где найти  </vt:lpstr>
      <vt:lpstr>Практика</vt:lpstr>
      <vt:lpstr>Практика</vt:lpstr>
      <vt:lpstr>Квалификационные экзамены (модульные)</vt:lpstr>
      <vt:lpstr>Выпускная квалификационная работа (ВКР)</vt:lpstr>
      <vt:lpstr>Академические/финансовые долги </vt:lpstr>
      <vt:lpstr>Выпускная квалификационная работа (ВКР) Структура </vt:lpstr>
      <vt:lpstr>Выпускная квалификационная работа (ВКР)</vt:lpstr>
      <vt:lpstr>Выпускная квалификационная работа (ВКР)</vt:lpstr>
      <vt:lpstr>Защита (ВКР)</vt:lpstr>
      <vt:lpstr>Защита (ВКР)</vt:lpstr>
      <vt:lpstr>Защита (ВКР)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MSadiyaeva</dc:creator>
  <cp:lastModifiedBy>Дегтярева Мария Владиславовна</cp:lastModifiedBy>
  <cp:revision>75</cp:revision>
  <dcterms:created xsi:type="dcterms:W3CDTF">2015-12-22T21:10:32Z</dcterms:created>
  <dcterms:modified xsi:type="dcterms:W3CDTF">2019-02-22T14:52:15Z</dcterms:modified>
</cp:coreProperties>
</file>